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8"/>
  </p:notesMasterIdLst>
  <p:sldIdLst>
    <p:sldId id="256" r:id="rId2"/>
    <p:sldId id="257" r:id="rId3"/>
    <p:sldId id="269" r:id="rId4"/>
    <p:sldId id="262" r:id="rId5"/>
    <p:sldId id="264" r:id="rId6"/>
    <p:sldId id="266" r:id="rId7"/>
    <p:sldId id="260" r:id="rId8"/>
    <p:sldId id="267" r:id="rId9"/>
    <p:sldId id="259" r:id="rId10"/>
    <p:sldId id="268" r:id="rId11"/>
    <p:sldId id="271" r:id="rId12"/>
    <p:sldId id="270" r:id="rId13"/>
    <p:sldId id="263" r:id="rId14"/>
    <p:sldId id="258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8B29C"/>
    <a:srgbClr val="D1AE93"/>
    <a:srgbClr val="B08600"/>
    <a:srgbClr val="FFCC00"/>
    <a:srgbClr val="F8EA96"/>
    <a:srgbClr val="F2D83A"/>
    <a:srgbClr val="C5E9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2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74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B4C28-A569-4694-8713-1523D014F6BA}" type="datetimeFigureOut">
              <a:rPr lang="de-DE" smtClean="0"/>
              <a:t>23.08.2021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FC680-8E73-4102-9032-D6F3316E69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9752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456AD-1A0B-48EE-9A45-0548259028D6}" type="datetime1">
              <a:rPr lang="de-DE" smtClean="0"/>
              <a:t>23.08.2021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Erstellt von Alina Göpel, Ronja Schubert und Kimberly Glaser                                       Auszubildende des 3. Lehrjahres der Stadtverwaltung Chemnitz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B26F1C15-A032-4993-A5BC-43780C1491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032234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0B79C-484F-46C9-9217-3DCD4351EBC2}" type="datetime1">
              <a:rPr lang="de-DE" smtClean="0"/>
              <a:t>23.08.2021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Erstellt von Alina Göpel, Ronja Schubert und Kimberly Glaser                                       Auszubildende des 3. Lehrjahres der Stadtverwaltung Chemnitz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1C15-A032-4993-A5BC-43780C1491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495810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D808-02FA-45D4-85C6-3C779EF2DE09}" type="datetime1">
              <a:rPr lang="de-DE" smtClean="0"/>
              <a:t>23.08.2021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Erstellt von Alina Göpel, Ronja Schubert und Kimberly Glaser                                       Auszubildende des 3. Lehrjahres der Stadtverwaltung Chemnitz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1C15-A032-4993-A5BC-43780C1491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608824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BDFED-15A2-41C7-9BB8-FBDA67CC64D8}" type="datetime1">
              <a:rPr lang="de-DE" smtClean="0"/>
              <a:t>23.08.2021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Erstellt von Alina Göpel, Ronja Schubert und Kimberly Glaser                                       Auszubildende des 3. Lehrjahres der Stadtverwaltung Chemnitz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1C15-A032-4993-A5BC-43780C1491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633421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9CECE980-EA6A-4792-A678-97C90E221ABF}" type="datetime1">
              <a:rPr lang="de-DE" smtClean="0"/>
              <a:t>23.08.2021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r>
              <a:rPr lang="de-DE" smtClean="0"/>
              <a:t>Erstellt von Alina Göpel, Ronja Schubert und Kimberly Glaser                                       Auszubildende des 3. Lehrjahres der Stadtverwaltung Chemnitz</a:t>
            </a:r>
            <a:endParaRPr lang="de-DE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B26F1C15-A032-4993-A5BC-43780C1491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65032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6702-8452-4ECD-9BCE-C49706EA90A7}" type="datetime1">
              <a:rPr lang="de-DE" smtClean="0"/>
              <a:t>23.08.2021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Erstellt von Alina Göpel, Ronja Schubert und Kimberly Glaser                                       Auszubildende des 3. Lehrjahres der Stadtverwaltung Chemnitz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1C15-A032-4993-A5BC-43780C1491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282650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238E-5932-476C-BA86-0C24DBEED592}" type="datetime1">
              <a:rPr lang="de-DE" smtClean="0"/>
              <a:t>23.08.2021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Erstellt von Alina Göpel, Ronja Schubert und Kimberly Glaser                                       Auszubildende des 3. Lehrjahres der Stadtverwaltung Chemnitz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1C15-A032-4993-A5BC-43780C1491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82758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BD0C-1056-4584-93E2-4718F9680BC0}" type="datetime1">
              <a:rPr lang="de-DE" smtClean="0"/>
              <a:t>23.08.2021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Erstellt von Alina Göpel, Ronja Schubert und Kimberly Glaser                                       Auszubildende des 3. Lehrjahres der Stadtverwaltung Chemnitz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1C15-A032-4993-A5BC-43780C1491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434012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2364B-522C-4573-BB8A-3033EF6F2E3B}" type="datetime1">
              <a:rPr lang="de-DE" smtClean="0"/>
              <a:t>23.08.2021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Erstellt von Alina Göpel, Ronja Schubert und Kimberly Glaser                                       Auszubildende des 3. Lehrjahres der Stadtverwaltung Chemnitz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1C15-A032-4993-A5BC-43780C1491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50517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5230-36E4-4A38-B46E-29A5640198EE}" type="datetime1">
              <a:rPr lang="de-DE" smtClean="0"/>
              <a:t>23.08.2021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Erstellt von Alina Göpel, Ronja Schubert und Kimberly Glaser                                       Auszubildende des 3. Lehrjahres der Stadtverwaltung Chemnitz</a:t>
            </a:r>
            <a:endParaRPr lang="de-DE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1C15-A032-4993-A5BC-43780C1491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37134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5F2B-E57E-4632-BF67-4E7FD7314694}" type="datetime1">
              <a:rPr lang="de-DE" smtClean="0"/>
              <a:t>23.08.2021</a:t>
            </a:fld>
            <a:endParaRPr lang="de-DE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1C15-A032-4993-A5BC-43780C1491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24192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F0A98133-2A2C-4A29-BDDD-72296471753F}" type="datetime1">
              <a:rPr lang="de-DE" smtClean="0"/>
              <a:t>23.08.2021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Erstellt von Alina Göpel, Ronja Schubert und Kimberly Glaser                                       Auszubildende des 3. Lehrjahres der Stadtverwaltung Chemnitz</a:t>
            </a:r>
            <a:endParaRPr lang="de-DE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B26F1C15-A032-4993-A5BC-43780C1491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875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Temp\XPgrpwise\61090854SVC8SVC8-PO1100171747515081\image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51" y="738000"/>
            <a:ext cx="3896443" cy="5695458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04000" y="756000"/>
            <a:ext cx="11633309" cy="2453672"/>
          </a:xfrm>
        </p:spPr>
        <p:txBody>
          <a:bodyPr/>
          <a:lstStyle/>
          <a:p>
            <a:pPr algn="ctr"/>
            <a:r>
              <a:rPr lang="de-DE" dirty="0" smtClean="0"/>
              <a:t>Tag des offenen </a:t>
            </a:r>
            <a:r>
              <a:rPr lang="de-DE" dirty="0"/>
              <a:t>D</a:t>
            </a:r>
            <a:r>
              <a:rPr lang="de-DE" dirty="0" smtClean="0"/>
              <a:t>enkmals 2021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892313" y="4043849"/>
            <a:ext cx="6418275" cy="717922"/>
          </a:xfrm>
        </p:spPr>
        <p:txBody>
          <a:bodyPr>
            <a:noAutofit/>
          </a:bodyPr>
          <a:lstStyle/>
          <a:p>
            <a:r>
              <a:rPr lang="de-DE" sz="2800" dirty="0" smtClean="0"/>
              <a:t>Motto: „Sein &amp; Schein – in Geschichte, Architektur und Denkmalpflege“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953669" y="5881963"/>
            <a:ext cx="4295562" cy="551495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Erstellt von Alina Göpel, Ronja Schubert und Kimberly Glaser                                       Auszubildende des 3. Lehrjahres der Stadtverwaltung Chemnitz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188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1441" y="1960320"/>
            <a:ext cx="5139892" cy="3854919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2045" y="212271"/>
            <a:ext cx="10058400" cy="1609344"/>
          </a:xfrm>
        </p:spPr>
        <p:txBody>
          <a:bodyPr/>
          <a:lstStyle/>
          <a:p>
            <a:pPr algn="ctr"/>
            <a:r>
              <a:rPr lang="de-DE" dirty="0"/>
              <a:t>Lesepult und Taufstein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908847" y="1317833"/>
            <a:ext cx="2162370" cy="5139893"/>
          </a:xfrm>
        </p:spPr>
        <p:txBody>
          <a:bodyPr wrap="square" tIns="0" bIns="0">
            <a:normAutofit/>
          </a:bodyPr>
          <a:lstStyle/>
          <a:p>
            <a:pPr marL="0" indent="0">
              <a:buNone/>
            </a:pPr>
            <a:r>
              <a:rPr lang="de-DE" dirty="0" smtClean="0"/>
              <a:t>Ein </a:t>
            </a:r>
            <a:r>
              <a:rPr lang="de-DE" dirty="0"/>
              <a:t>weiterer Taufstein befindet sich in der </a:t>
            </a:r>
            <a:r>
              <a:rPr lang="de-DE" dirty="0" smtClean="0"/>
              <a:t>Taufnische. Er </a:t>
            </a:r>
            <a:r>
              <a:rPr lang="de-DE" dirty="0"/>
              <a:t>wurde vom Steinmetz Johann Traugott Sohr aus hiesigem Material gefertigt</a:t>
            </a:r>
            <a:r>
              <a:rPr lang="de-DE" dirty="0" smtClean="0"/>
              <a:t>. Er </a:t>
            </a:r>
            <a:r>
              <a:rPr lang="de-DE" dirty="0"/>
              <a:t>trägt die Aufschrift: 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„</a:t>
            </a:r>
            <a:r>
              <a:rPr lang="de-DE" dirty="0"/>
              <a:t>Hier wird auf mich gegossen, was dort am Kreuz geflossen</a:t>
            </a:r>
            <a:r>
              <a:rPr lang="de-DE" dirty="0" smtClean="0"/>
              <a:t>“.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3503" y="1960323"/>
            <a:ext cx="5139894" cy="3854920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7" name="Textfeld 6"/>
          <p:cNvSpPr txBox="1"/>
          <p:nvPr/>
        </p:nvSpPr>
        <p:spPr>
          <a:xfrm>
            <a:off x="261257" y="1317833"/>
            <a:ext cx="1814733" cy="5327897"/>
          </a:xfrm>
          <a:prstGeom prst="rect">
            <a:avLst/>
          </a:prstGeom>
          <a:noFill/>
        </p:spPr>
        <p:txBody>
          <a:bodyPr wrap="square" tIns="0" bIns="0" rtlCol="0">
            <a:normAutofit fontScale="92500"/>
          </a:bodyPr>
          <a:lstStyle/>
          <a:p>
            <a:pPr algn="r"/>
            <a:r>
              <a:rPr lang="de-DE" sz="2200" dirty="0" smtClean="0"/>
              <a:t>Der </a:t>
            </a:r>
            <a:r>
              <a:rPr lang="de-DE" sz="2200" dirty="0"/>
              <a:t>historisch geschnitzte Taufstein in Kombination mit einem Lesepult ist ebenfalls ein Überbleibsel aus der alten Hilbersdorfer Kirche.</a:t>
            </a:r>
          </a:p>
          <a:p>
            <a:pPr algn="r"/>
            <a:r>
              <a:rPr lang="de-DE" sz="2200" dirty="0"/>
              <a:t>Er stammt aus der Zeit des Rokokos um 1750.</a:t>
            </a:r>
          </a:p>
        </p:txBody>
      </p:sp>
    </p:spTree>
    <p:extLst>
      <p:ext uri="{BB962C8B-B14F-4D97-AF65-F5344CB8AC3E}">
        <p14:creationId xmlns:p14="http://schemas.microsoft.com/office/powerpoint/2010/main" val="423514456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2390778" y="293914"/>
            <a:ext cx="10058400" cy="1609344"/>
          </a:xfrm>
        </p:spPr>
        <p:txBody>
          <a:bodyPr/>
          <a:lstStyle/>
          <a:p>
            <a:pPr algn="ctr"/>
            <a:r>
              <a:rPr lang="de-DE" dirty="0"/>
              <a:t>Anbau der Kirche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05001" y="1389887"/>
            <a:ext cx="5598528" cy="50527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/>
              <a:t>1930 </a:t>
            </a:r>
            <a:r>
              <a:rPr lang="de-DE" dirty="0"/>
              <a:t>schlossen sich die Kirchentüren für ein halbes </a:t>
            </a:r>
            <a:r>
              <a:rPr lang="de-DE" dirty="0" smtClean="0"/>
              <a:t>Jahr, </a:t>
            </a:r>
            <a:r>
              <a:rPr lang="de-DE" dirty="0"/>
              <a:t>um einen notwendigen Anbau durchzuführen. Der Anbau bestand darin, dass zu beiden Seiten des </a:t>
            </a:r>
            <a:r>
              <a:rPr lang="de-DE" dirty="0" smtClean="0"/>
              <a:t>Kirchenschiffes </a:t>
            </a:r>
            <a:r>
              <a:rPr lang="de-DE" dirty="0" smtClean="0"/>
              <a:t>Raum </a:t>
            </a:r>
            <a:r>
              <a:rPr lang="de-DE" dirty="0"/>
              <a:t>für 2 Emporen geschaffen wurde und so nun 700 bis 800 Sitzplätze zur Verfügung stehen.</a:t>
            </a:r>
          </a:p>
          <a:p>
            <a:pPr marL="0" indent="0">
              <a:buNone/>
            </a:pPr>
            <a:r>
              <a:rPr lang="de-DE" dirty="0"/>
              <a:t>Auch im Altarraum wurde historisch rücksichtsvoll </a:t>
            </a:r>
            <a:r>
              <a:rPr lang="de-DE" dirty="0" smtClean="0"/>
              <a:t>umgestaltet</a:t>
            </a:r>
            <a:r>
              <a:rPr lang="de-DE" dirty="0"/>
              <a:t>, in dem der wieder aufgefundene Altaraufsatz </a:t>
            </a:r>
            <a:r>
              <a:rPr lang="de-DE" dirty="0" smtClean="0"/>
              <a:t>wieder angebracht </a:t>
            </a:r>
            <a:r>
              <a:rPr lang="de-DE" dirty="0"/>
              <a:t>wurde.</a:t>
            </a:r>
          </a:p>
          <a:p>
            <a:pPr marL="0" indent="0">
              <a:buNone/>
            </a:pPr>
            <a:r>
              <a:rPr lang="de-DE" dirty="0"/>
              <a:t>Weitere Anbauten waren in dieser Zeit die Brauthalle und </a:t>
            </a:r>
            <a:r>
              <a:rPr lang="de-DE" dirty="0" smtClean="0"/>
              <a:t>die </a:t>
            </a:r>
            <a:r>
              <a:rPr lang="de-DE" dirty="0"/>
              <a:t>Gedächtnishalle, sowie eine Sakristei zur Vorbereitung des Gottesdienstes.</a:t>
            </a:r>
          </a:p>
          <a:p>
            <a:pPr marL="0" indent="0">
              <a:buNone/>
            </a:pPr>
            <a:r>
              <a:rPr lang="de-DE" dirty="0"/>
              <a:t>Am 21. </a:t>
            </a:r>
            <a:r>
              <a:rPr lang="de-DE" dirty="0" smtClean="0"/>
              <a:t>Dezember 1930 </a:t>
            </a:r>
            <a:r>
              <a:rPr lang="de-DE" dirty="0"/>
              <a:t>wurde die Kirche unter großer Anteilnahme wiedereröffnet.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253" y="997171"/>
            <a:ext cx="4994588" cy="5780019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35032487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14342" y="212271"/>
            <a:ext cx="10058400" cy="1731964"/>
          </a:xfrm>
        </p:spPr>
        <p:txBody>
          <a:bodyPr/>
          <a:lstStyle/>
          <a:p>
            <a:r>
              <a:rPr lang="de-DE" dirty="0"/>
              <a:t>Friedhofskapelle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14342" y="1387928"/>
            <a:ext cx="5993640" cy="16025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dirty="0" smtClean="0"/>
              <a:t>Wurde 1891 </a:t>
            </a:r>
            <a:r>
              <a:rPr lang="de-DE" dirty="0"/>
              <a:t>nach dem romanischen Baustil auf dem Trinitatisfriedhof </a:t>
            </a:r>
            <a:r>
              <a:rPr lang="de-DE" dirty="0" smtClean="0"/>
              <a:t>errichtet.</a:t>
            </a:r>
          </a:p>
          <a:p>
            <a:pPr marL="0" indent="0">
              <a:buNone/>
            </a:pPr>
            <a:r>
              <a:rPr lang="de-DE" dirty="0" smtClean="0"/>
              <a:t>1994/95 </a:t>
            </a:r>
            <a:r>
              <a:rPr lang="de-DE" dirty="0"/>
              <a:t>wurde sie </a:t>
            </a:r>
            <a:r>
              <a:rPr lang="de-DE" dirty="0" smtClean="0"/>
              <a:t>umfassend </a:t>
            </a:r>
            <a:r>
              <a:rPr lang="de-DE" dirty="0" smtClean="0"/>
              <a:t>restauriert </a:t>
            </a:r>
            <a:r>
              <a:rPr lang="de-DE" dirty="0" smtClean="0"/>
              <a:t>mit Mitteln </a:t>
            </a:r>
            <a:r>
              <a:rPr lang="de-DE" dirty="0"/>
              <a:t>aus der </a:t>
            </a:r>
            <a:r>
              <a:rPr lang="de-DE" dirty="0" smtClean="0"/>
              <a:t>unteren Denkmalschutzbehörde </a:t>
            </a:r>
            <a:r>
              <a:rPr lang="de-DE" dirty="0"/>
              <a:t>Chemnitz. </a:t>
            </a:r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445" t="-1386" r="18574" b="7201"/>
          <a:stretch/>
        </p:blipFill>
        <p:spPr>
          <a:xfrm rot="5400000">
            <a:off x="175214" y="902472"/>
            <a:ext cx="5829140" cy="5395796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3074" name="Picture 2" descr="C:\Temp\XPgrpwise\61091815SVC8SVC8-PO1100171747515141\image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342" y="2990467"/>
            <a:ext cx="5823872" cy="3524473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783647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376355" y="305868"/>
            <a:ext cx="10058400" cy="1609344"/>
          </a:xfrm>
        </p:spPr>
        <p:txBody>
          <a:bodyPr/>
          <a:lstStyle/>
          <a:p>
            <a:pPr algn="ctr"/>
            <a:r>
              <a:rPr lang="de-DE" dirty="0" smtClean="0"/>
              <a:t>Pfarr- und </a:t>
            </a:r>
            <a:r>
              <a:rPr lang="de-DE" dirty="0"/>
              <a:t>G</a:t>
            </a:r>
            <a:r>
              <a:rPr lang="de-DE" dirty="0" smtClean="0"/>
              <a:t>emeindehaus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21119" y="3426732"/>
            <a:ext cx="7425180" cy="32370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dirty="0" smtClean="0"/>
              <a:t>Das </a:t>
            </a:r>
            <a:r>
              <a:rPr lang="de-DE" dirty="0"/>
              <a:t>Hilbersdorfer Pfarrhaus gilt als das </a:t>
            </a:r>
            <a:r>
              <a:rPr lang="de-DE" dirty="0" smtClean="0"/>
              <a:t>Größte </a:t>
            </a:r>
            <a:r>
              <a:rPr lang="de-DE" dirty="0"/>
              <a:t>in Sachsen.</a:t>
            </a:r>
          </a:p>
          <a:p>
            <a:pPr marL="0" indent="0">
              <a:buNone/>
            </a:pPr>
            <a:r>
              <a:rPr lang="de-DE" dirty="0"/>
              <a:t>Es wurde unter Baurat Richard Schleinitz und </a:t>
            </a:r>
            <a:r>
              <a:rPr lang="de-DE" dirty="0" smtClean="0"/>
              <a:t>Professor      Otto Rommetsch aus Dresden erbaut.</a:t>
            </a:r>
          </a:p>
          <a:p>
            <a:pPr marL="0" indent="0">
              <a:buNone/>
            </a:pPr>
            <a:r>
              <a:rPr lang="de-DE" dirty="0" smtClean="0"/>
              <a:t>Im </a:t>
            </a:r>
            <a:r>
              <a:rPr lang="de-DE" dirty="0"/>
              <a:t>Erdgeschoss befanden sich Räume für die Gemeindeverwaltung und die Diakonie. 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Die </a:t>
            </a:r>
            <a:r>
              <a:rPr lang="de-DE" dirty="0"/>
              <a:t>drei Obergeschosse boten Platz für die Wohnungen der Pfarrer und deren Arbeitsräume. Im Hochkeller entstand eine Wohnung für den Kirchner, in weiteren Räumen waren Vorräte und die Zentralheizung untergebracht. 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9" r="26582"/>
          <a:stretch/>
        </p:blipFill>
        <p:spPr>
          <a:xfrm rot="5400000">
            <a:off x="8637287" y="34349"/>
            <a:ext cx="2627698" cy="3990325"/>
          </a:xfrm>
          <a:effectLst>
            <a:softEdge rad="8890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1"/>
          <a:stretch/>
        </p:blipFill>
        <p:spPr>
          <a:xfrm rot="5400000">
            <a:off x="-82591" y="1829748"/>
            <a:ext cx="5012871" cy="4194547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4" name="Textfeld 3"/>
          <p:cNvSpPr txBox="1"/>
          <p:nvPr/>
        </p:nvSpPr>
        <p:spPr>
          <a:xfrm>
            <a:off x="4521118" y="1449745"/>
            <a:ext cx="39860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1911 wurde ein neues viergeschossiges Pfarrhaus </a:t>
            </a:r>
            <a:endParaRPr lang="de-DE" sz="2000" dirty="0" smtClean="0"/>
          </a:p>
          <a:p>
            <a:r>
              <a:rPr lang="de-DE" sz="2000" dirty="0" smtClean="0"/>
              <a:t>für </a:t>
            </a:r>
            <a:r>
              <a:rPr lang="de-DE" sz="2000" dirty="0"/>
              <a:t>die Pfarrer </a:t>
            </a:r>
            <a:r>
              <a:rPr lang="de-DE" sz="2000" dirty="0" smtClean="0"/>
              <a:t>der </a:t>
            </a:r>
          </a:p>
          <a:p>
            <a:r>
              <a:rPr lang="de-DE" sz="2000" dirty="0" smtClean="0"/>
              <a:t>Gemeinden </a:t>
            </a:r>
            <a:r>
              <a:rPr lang="de-DE" sz="2000" dirty="0"/>
              <a:t>Trinitatis, </a:t>
            </a:r>
            <a:endParaRPr lang="de-DE" sz="2000" dirty="0" smtClean="0"/>
          </a:p>
          <a:p>
            <a:r>
              <a:rPr lang="de-DE" sz="2000" dirty="0" smtClean="0"/>
              <a:t>St</a:t>
            </a:r>
            <a:r>
              <a:rPr lang="de-DE" sz="2000" dirty="0"/>
              <a:t>. Markus und St. </a:t>
            </a:r>
            <a:r>
              <a:rPr lang="de-DE" sz="2000" dirty="0" smtClean="0"/>
              <a:t>Andreas</a:t>
            </a:r>
            <a:r>
              <a:rPr lang="de-DE" sz="2000" dirty="0"/>
              <a:t> </a:t>
            </a:r>
            <a:r>
              <a:rPr lang="de-DE" sz="2000" dirty="0" smtClean="0"/>
              <a:t>errichtet.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26598698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804308" y="274262"/>
            <a:ext cx="10058400" cy="1609344"/>
          </a:xfrm>
        </p:spPr>
        <p:txBody>
          <a:bodyPr/>
          <a:lstStyle/>
          <a:p>
            <a:pPr algn="ctr"/>
            <a:r>
              <a:rPr lang="de-DE" dirty="0" smtClean="0"/>
              <a:t>Trinitatisfriedhof 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3" y="1415668"/>
            <a:ext cx="5829300" cy="3664711"/>
          </a:xfrm>
          <a:effectLst>
            <a:softEdge rad="8890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" r="3737"/>
          <a:stretch/>
        </p:blipFill>
        <p:spPr>
          <a:xfrm rot="5400000">
            <a:off x="6376305" y="955224"/>
            <a:ext cx="5780317" cy="5176156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3" name="Textfeld 2"/>
          <p:cNvSpPr txBox="1"/>
          <p:nvPr/>
        </p:nvSpPr>
        <p:spPr>
          <a:xfrm>
            <a:off x="753541" y="5110022"/>
            <a:ext cx="49427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Das Kriegsdenkmal steht für die Gefallenen des ersten Weltkrieges. Dieses ist ein einfaches gemauertes Monument.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68237006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7584" y="-130630"/>
            <a:ext cx="12066815" cy="6858000"/>
          </a:xfrm>
        </p:spPr>
        <p:txBody>
          <a:bodyPr>
            <a:normAutofit/>
          </a:bodyPr>
          <a:lstStyle/>
          <a:p>
            <a:r>
              <a:rPr lang="de-DE" dirty="0">
                <a:sym typeface="Wingdings" panose="05000000000000000000" pitchFamily="2" charset="2"/>
              </a:rPr>
              <a:t>Vielen Dank für Ihr Interesse.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/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Wir hoffen, dass Ihnen der Tag des offenen </a:t>
            </a:r>
            <a:r>
              <a:rPr lang="de-DE" dirty="0" smtClean="0">
                <a:sym typeface="Wingdings" panose="05000000000000000000" pitchFamily="2" charset="2"/>
              </a:rPr>
              <a:t>Denkmals 2021, </a:t>
            </a:r>
            <a:r>
              <a:rPr lang="de-DE" dirty="0">
                <a:sym typeface="Wingdings" panose="05000000000000000000" pitchFamily="2" charset="2"/>
              </a:rPr>
              <a:t>trotz der anderen Umstände, dennoch gefallen hat.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/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Bis nächstes Jahr und bleiben Sie Gesund</a:t>
            </a:r>
            <a:r>
              <a:rPr lang="de-DE" dirty="0" smtClean="0">
                <a:sym typeface="Wingdings" panose="05000000000000000000" pitchFamily="2" charset="2"/>
              </a:rPr>
              <a:t>!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0557895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56033"/>
            <a:ext cx="12192000" cy="1609344"/>
          </a:xfrm>
        </p:spPr>
        <p:txBody>
          <a:bodyPr/>
          <a:lstStyle/>
          <a:p>
            <a:pPr algn="ctr"/>
            <a:r>
              <a:rPr lang="de-DE" dirty="0" smtClean="0"/>
              <a:t>Quellen: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64208"/>
            <a:ext cx="12192000" cy="4050792"/>
          </a:xfrm>
        </p:spPr>
        <p:txBody>
          <a:bodyPr/>
          <a:lstStyle/>
          <a:p>
            <a:pPr algn="ctr"/>
            <a:r>
              <a:rPr lang="de-DE" dirty="0" smtClean="0"/>
              <a:t>Buch Jubiläumsfestschrift - 150 Jahre Trinitatiskirche</a:t>
            </a:r>
          </a:p>
          <a:p>
            <a:pPr marL="0" indent="0" algn="ctr">
              <a:buNone/>
            </a:pPr>
            <a:endParaRPr lang="de-DE" dirty="0" smtClean="0"/>
          </a:p>
          <a:p>
            <a:pPr algn="ctr"/>
            <a:r>
              <a:rPr lang="de-DE" dirty="0"/>
              <a:t>https://</a:t>
            </a:r>
            <a:r>
              <a:rPr lang="de-DE" dirty="0" smtClean="0"/>
              <a:t>trinitatiskirche-chemnitz.de</a:t>
            </a:r>
            <a:endParaRPr lang="de-DE" dirty="0"/>
          </a:p>
          <a:p>
            <a:pPr algn="ctr"/>
            <a:endParaRPr lang="de-DE" dirty="0" smtClean="0"/>
          </a:p>
          <a:p>
            <a:pPr algn="ctr"/>
            <a:r>
              <a:rPr lang="de-DE" dirty="0"/>
              <a:t>https://</a:t>
            </a:r>
            <a:r>
              <a:rPr lang="de-DE" dirty="0" smtClean="0"/>
              <a:t>upload.wikimedia.org/wikipedia/commons/5/55/Kirche_Chemnitz_Hilbersdorf.jpg</a:t>
            </a:r>
          </a:p>
          <a:p>
            <a:pPr algn="ctr"/>
            <a:endParaRPr lang="de-DE" u="sng" dirty="0" smtClean="0"/>
          </a:p>
          <a:p>
            <a:pPr marL="0" indent="0" algn="ctr">
              <a:buNone/>
            </a:pPr>
            <a:endParaRPr lang="de-DE" dirty="0"/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76769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5" t="-142" r="776" b="17872"/>
          <a:stretch/>
        </p:blipFill>
        <p:spPr>
          <a:xfrm>
            <a:off x="187890" y="1404257"/>
            <a:ext cx="4658993" cy="5012872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201" y="457843"/>
            <a:ext cx="4894347" cy="1293486"/>
          </a:xfrm>
        </p:spPr>
        <p:txBody>
          <a:bodyPr/>
          <a:lstStyle/>
          <a:p>
            <a:pPr algn="ctr"/>
            <a:r>
              <a:rPr lang="de-DE" dirty="0" smtClean="0"/>
              <a:t>Trinitatiskirche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77790" y="1533766"/>
            <a:ext cx="6872695" cy="578031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de-DE" dirty="0" smtClean="0"/>
              <a:t>Die Trinitatiskirche wurde 1866 eingeweiht und liegt im Nordosten von Chemnitz</a:t>
            </a:r>
            <a:r>
              <a:rPr lang="de-DE" dirty="0"/>
              <a:t> </a:t>
            </a:r>
            <a:r>
              <a:rPr lang="de-DE" dirty="0" smtClean="0"/>
              <a:t>im Stadtteil Hilbersdorf</a:t>
            </a:r>
            <a:r>
              <a:rPr lang="de-DE" dirty="0"/>
              <a:t>. </a:t>
            </a:r>
            <a:r>
              <a:rPr lang="de-DE" dirty="0" smtClean="0"/>
              <a:t>Die evangelisch-lutherische Kirchgemeinde besteht aus knapp 1000 Gemeindemitgliedern. </a:t>
            </a:r>
          </a:p>
          <a:p>
            <a:pPr marL="0" indent="0">
              <a:buNone/>
            </a:pPr>
            <a:r>
              <a:rPr lang="de-DE" dirty="0" smtClean="0"/>
              <a:t>Sie wurde im historischen Rundbogenstil erbaut und hat wertvolle Holzschnitzereien im Inneren. Des weiteren besitzt sie zahlreiche Schmuckelemente aus Hilbersdorfer Porphyrtuff. Das Kirchenschiff hat ein zweigiebeliges Seitenschiff. </a:t>
            </a:r>
          </a:p>
          <a:p>
            <a:pPr marL="0" indent="0">
              <a:buNone/>
            </a:pPr>
            <a:r>
              <a:rPr lang="de-DE" dirty="0" smtClean="0"/>
              <a:t>Die Kirche hat eine schöne alte, terrassierte Friedhofsanlage mit Grabmälern und einer prächtigen Friedhofskapelle. </a:t>
            </a:r>
          </a:p>
          <a:p>
            <a:pPr marL="0" indent="0">
              <a:buNone/>
            </a:pPr>
            <a:r>
              <a:rPr lang="de-DE" dirty="0" smtClean="0"/>
              <a:t>1930 wurde die Kirche umgebaut und seit 2020/21 wird sie saniert.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587320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5937" y="328398"/>
            <a:ext cx="10058400" cy="1609344"/>
          </a:xfrm>
        </p:spPr>
        <p:txBody>
          <a:bodyPr/>
          <a:lstStyle/>
          <a:p>
            <a:r>
              <a:rPr lang="de-DE" dirty="0" smtClean="0"/>
              <a:t>Eingang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5937" y="1424738"/>
            <a:ext cx="4936316" cy="30120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/>
              <a:t>Der </a:t>
            </a:r>
            <a:r>
              <a:rPr lang="de-DE" dirty="0"/>
              <a:t>Haupteingang wird von einem in Porphyr gehauenen Tympanon geschmückt, mit einem aufgeschlagenen Buch in der Mitte.</a:t>
            </a:r>
          </a:p>
          <a:p>
            <a:pPr marL="0" indent="0">
              <a:buNone/>
            </a:pPr>
            <a:r>
              <a:rPr lang="de-DE" dirty="0"/>
              <a:t>Es trägt die </a:t>
            </a:r>
            <a:r>
              <a:rPr lang="de-DE" dirty="0" smtClean="0"/>
              <a:t>Inschrift </a:t>
            </a:r>
            <a:r>
              <a:rPr lang="de-DE" dirty="0"/>
              <a:t>„Gehet zu seinen </a:t>
            </a:r>
            <a:r>
              <a:rPr lang="de-DE" dirty="0" err="1"/>
              <a:t>Thoren</a:t>
            </a:r>
            <a:r>
              <a:rPr lang="de-DE" dirty="0"/>
              <a:t> ein mit Danken, zu seinen Vorhöfen mit Loben</a:t>
            </a:r>
            <a:r>
              <a:rPr lang="de-DE" dirty="0" smtClean="0"/>
              <a:t>“ (Psalm 100 Vers 4).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Der Rundbogen wurde ebenfalls von Johann Traugott Sohr gefertigt.</a:t>
            </a:r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" t="11440" r="7223" b="9945"/>
          <a:stretch/>
        </p:blipFill>
        <p:spPr>
          <a:xfrm rot="5400000">
            <a:off x="6627163" y="1178343"/>
            <a:ext cx="5661762" cy="4808205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522948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4362" y="1321496"/>
            <a:ext cx="5298510" cy="4133589"/>
          </a:xfrm>
          <a:effectLst>
            <a:softEdge rad="889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8403" y="274048"/>
            <a:ext cx="3519546" cy="1178019"/>
          </a:xfrm>
        </p:spPr>
        <p:txBody>
          <a:bodyPr>
            <a:normAutofit/>
          </a:bodyPr>
          <a:lstStyle/>
          <a:p>
            <a:pPr algn="ctr"/>
            <a:r>
              <a:rPr lang="de-DE" sz="4800" b="0" dirty="0" smtClean="0"/>
              <a:t>Kirchturm</a:t>
            </a:r>
            <a:endParaRPr lang="de-DE" sz="4800" b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408403" y="1306294"/>
            <a:ext cx="3519546" cy="4425039"/>
          </a:xfrm>
        </p:spPr>
        <p:txBody>
          <a:bodyPr>
            <a:normAutofit/>
          </a:bodyPr>
          <a:lstStyle/>
          <a:p>
            <a:pPr algn="ctr"/>
            <a:r>
              <a:rPr lang="de-DE" sz="2000" dirty="0" smtClean="0">
                <a:solidFill>
                  <a:schemeClr val="tx1"/>
                </a:solidFill>
              </a:rPr>
              <a:t>Der Kirchturm wurde im Jahre 2000/2001 vollständig saniert. </a:t>
            </a:r>
          </a:p>
          <a:p>
            <a:pPr algn="ctr"/>
            <a:r>
              <a:rPr lang="de-DE" sz="2000" dirty="0" smtClean="0">
                <a:solidFill>
                  <a:schemeClr val="tx1"/>
                </a:solidFill>
              </a:rPr>
              <a:t>Notwendig waren vor allem die Überarbeitung und Erneuerung der Gesimse und der Kupferblech-abdeckung. </a:t>
            </a:r>
          </a:p>
          <a:p>
            <a:pPr algn="ctr"/>
            <a:r>
              <a:rPr lang="de-DE" sz="2000" dirty="0" smtClean="0">
                <a:solidFill>
                  <a:schemeClr val="tx1"/>
                </a:solidFill>
              </a:rPr>
              <a:t>Mit der Sanierung wurde zeitgleich das Uhrenwerk in den Turm verlegt. </a:t>
            </a:r>
            <a:endParaRPr lang="de-DE" sz="2000" dirty="0">
              <a:solidFill>
                <a:schemeClr val="tx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6857" y="1837419"/>
            <a:ext cx="5257802" cy="3966944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658099915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257526"/>
            <a:ext cx="10058400" cy="1609344"/>
          </a:xfrm>
        </p:spPr>
        <p:txBody>
          <a:bodyPr/>
          <a:lstStyle/>
          <a:p>
            <a:r>
              <a:rPr lang="de-DE" dirty="0" smtClean="0"/>
              <a:t>Kirchenglocken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360000" y="1415327"/>
            <a:ext cx="5175386" cy="54644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I</a:t>
            </a:r>
            <a:r>
              <a:rPr lang="de-DE" dirty="0" smtClean="0"/>
              <a:t>m ersten Weltkrieg wurden die Glocken für Kriegszwecke abgenommen.</a:t>
            </a:r>
          </a:p>
          <a:p>
            <a:pPr marL="0" indent="0">
              <a:buNone/>
            </a:pPr>
            <a:r>
              <a:rPr lang="de-DE" dirty="0"/>
              <a:t>A</a:t>
            </a:r>
            <a:r>
              <a:rPr lang="de-DE" dirty="0" smtClean="0"/>
              <a:t>m 4. Oktober 1919 bekam die Kirche drei neue Glocken.</a:t>
            </a:r>
          </a:p>
          <a:p>
            <a:pPr marL="0" indent="0">
              <a:buNone/>
            </a:pPr>
            <a:r>
              <a:rPr lang="de-DE" dirty="0" smtClean="0"/>
              <a:t>1944 erfolgte eine erneute Abnahme von zwei Glocken für Kriegszwecke.</a:t>
            </a:r>
          </a:p>
          <a:p>
            <a:pPr marL="0" indent="0">
              <a:buNone/>
            </a:pPr>
            <a:r>
              <a:rPr lang="de-DE" dirty="0"/>
              <a:t>L</a:t>
            </a:r>
            <a:r>
              <a:rPr lang="de-DE" dirty="0" smtClean="0"/>
              <a:t>ange Zeit ertönte nur die kleine verbliebene Glocke zu Gottesdiensten, Eheschließungen, Taufen und Beerdigungen.</a:t>
            </a:r>
          </a:p>
          <a:p>
            <a:pPr marL="0" indent="0">
              <a:buNone/>
            </a:pPr>
            <a:r>
              <a:rPr lang="de-DE" dirty="0" smtClean="0"/>
              <a:t>1956 wurden die heutigen Glocken verbaut, inklusive eines neuen elektrisch betriebenen Gussstahlgeläutes. </a:t>
            </a:r>
          </a:p>
          <a:p>
            <a:endParaRPr lang="de-DE" dirty="0" smtClean="0"/>
          </a:p>
          <a:p>
            <a:endParaRPr lang="de-DE" dirty="0"/>
          </a:p>
        </p:txBody>
      </p:sp>
      <p:pic>
        <p:nvPicPr>
          <p:cNvPr id="2050" name="Picture 2" descr="C:\Temp\XPgrpwise\61012E07SVC8SVC8-PO1100171747514DE1\image0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9"/>
          <a:stretch/>
        </p:blipFill>
        <p:spPr bwMode="auto">
          <a:xfrm>
            <a:off x="7004958" y="3555182"/>
            <a:ext cx="4860000" cy="2915022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Temp\XPgrpwise\61012E07SVC8SVC8-PO1100171747514DE1\image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2"/>
          <a:stretch/>
        </p:blipFill>
        <p:spPr bwMode="auto">
          <a:xfrm>
            <a:off x="7004958" y="677798"/>
            <a:ext cx="4860000" cy="2832717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7033758" y="6100872"/>
            <a:ext cx="48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rgbClr val="FFFFFF"/>
                </a:solidFill>
              </a:rPr>
              <a:t>Die neuen Glocken 1919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033758" y="3139715"/>
            <a:ext cx="4802595" cy="370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rgbClr val="FFFFFF"/>
                </a:solidFill>
              </a:rPr>
              <a:t>Ankunft der neuen Glocken 1956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508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8131" y="246141"/>
            <a:ext cx="10058400" cy="1609344"/>
          </a:xfrm>
        </p:spPr>
        <p:txBody>
          <a:bodyPr/>
          <a:lstStyle/>
          <a:p>
            <a:pPr algn="ctr"/>
            <a:r>
              <a:rPr lang="de-DE" dirty="0"/>
              <a:t>Kirchenuhr </a:t>
            </a:r>
          </a:p>
        </p:txBody>
      </p:sp>
      <p:pic>
        <p:nvPicPr>
          <p:cNvPr id="6" name="Video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9181" y="2286324"/>
            <a:ext cx="6896302" cy="4098146"/>
          </a:xfrm>
          <a:effectLst>
            <a:softEdge rad="88900"/>
          </a:effectLst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00393" y="1424646"/>
            <a:ext cx="9233875" cy="8616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/>
              <a:t>Der </a:t>
            </a:r>
            <a:r>
              <a:rPr lang="de-DE" smtClean="0"/>
              <a:t>Kirchturm </a:t>
            </a:r>
            <a:r>
              <a:rPr lang="de-DE" dirty="0"/>
              <a:t>verfügt über eine gut sichtbare Turmuhr, welche sich von selbst aufzieht</a:t>
            </a:r>
            <a:r>
              <a:rPr lang="de-DE" dirty="0" smtClean="0"/>
              <a:t>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380317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65297" y="426609"/>
            <a:ext cx="8268705" cy="1237942"/>
          </a:xfrm>
        </p:spPr>
        <p:txBody>
          <a:bodyPr/>
          <a:lstStyle/>
          <a:p>
            <a:pPr algn="ctr"/>
            <a:r>
              <a:rPr lang="de-DE" dirty="0" err="1" smtClean="0"/>
              <a:t>orgel</a:t>
            </a:r>
            <a:endParaRPr lang="de-DE" dirty="0"/>
          </a:p>
        </p:txBody>
      </p:sp>
      <p:pic>
        <p:nvPicPr>
          <p:cNvPr id="1026" name="Picture 2" descr="C:\Temp\XPgrpwise\61012984SVC8SVC8-PO1100171747514DC1\image0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07382" y="2153385"/>
            <a:ext cx="5149359" cy="3600000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/>
        </p:spPr>
      </p:pic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179600" y="1378704"/>
            <a:ext cx="3837349" cy="5149358"/>
          </a:xfrm>
        </p:spPr>
        <p:txBody>
          <a:bodyPr>
            <a:normAutofit lnSpcReduction="10000"/>
          </a:bodyPr>
          <a:lstStyle/>
          <a:p>
            <a:pPr algn="ctr"/>
            <a:r>
              <a:rPr lang="de-DE" b="0" dirty="0" smtClean="0">
                <a:solidFill>
                  <a:schemeClr val="tx1"/>
                </a:solidFill>
              </a:rPr>
              <a:t>Im Jahr 1991 wurde der Orgelbau geplant. Die Lieferzeit betrug 6 Jahre und die Kosten beliefen sich auf</a:t>
            </a:r>
            <a:br>
              <a:rPr lang="de-DE" b="0" dirty="0" smtClean="0">
                <a:solidFill>
                  <a:schemeClr val="tx1"/>
                </a:solidFill>
              </a:rPr>
            </a:br>
            <a:r>
              <a:rPr lang="de-DE" b="0" dirty="0" smtClean="0">
                <a:solidFill>
                  <a:schemeClr val="tx1"/>
                </a:solidFill>
              </a:rPr>
              <a:t>148 000 Mark.</a:t>
            </a:r>
          </a:p>
          <a:p>
            <a:pPr algn="ctr"/>
            <a:r>
              <a:rPr lang="de-DE" b="0" dirty="0">
                <a:solidFill>
                  <a:schemeClr val="tx1"/>
                </a:solidFill>
              </a:rPr>
              <a:t>G</a:t>
            </a:r>
            <a:r>
              <a:rPr lang="de-DE" b="0" dirty="0" smtClean="0">
                <a:solidFill>
                  <a:schemeClr val="tx1"/>
                </a:solidFill>
              </a:rPr>
              <a:t>eplant und gebaut wurde durch die Firma </a:t>
            </a:r>
            <a:r>
              <a:rPr lang="de-DE" b="0" dirty="0" err="1" smtClean="0">
                <a:solidFill>
                  <a:schemeClr val="tx1"/>
                </a:solidFill>
              </a:rPr>
              <a:t>Jehmlich</a:t>
            </a:r>
            <a:r>
              <a:rPr lang="de-DE" b="0" dirty="0" smtClean="0">
                <a:solidFill>
                  <a:schemeClr val="tx1"/>
                </a:solidFill>
              </a:rPr>
              <a:t> in Dresden. </a:t>
            </a:r>
          </a:p>
          <a:p>
            <a:pPr algn="ctr"/>
            <a:r>
              <a:rPr lang="de-DE" b="0" dirty="0">
                <a:solidFill>
                  <a:schemeClr val="tx1"/>
                </a:solidFill>
              </a:rPr>
              <a:t>A</a:t>
            </a:r>
            <a:r>
              <a:rPr lang="de-DE" b="0" dirty="0" smtClean="0">
                <a:solidFill>
                  <a:schemeClr val="tx1"/>
                </a:solidFill>
              </a:rPr>
              <a:t>nfang 1996 wurde die alte Orgel demontiert.</a:t>
            </a:r>
          </a:p>
          <a:p>
            <a:pPr algn="ctr"/>
            <a:r>
              <a:rPr lang="de-DE" b="0" dirty="0">
                <a:solidFill>
                  <a:schemeClr val="tx1"/>
                </a:solidFill>
              </a:rPr>
              <a:t>A</a:t>
            </a:r>
            <a:r>
              <a:rPr lang="de-DE" b="0" dirty="0" smtClean="0">
                <a:solidFill>
                  <a:schemeClr val="tx1"/>
                </a:solidFill>
              </a:rPr>
              <a:t>m 20. Mai 1996 fand eine 25 jährige Planungs-, Entwicklungs- und Bauzeit ihren krönenden Abschluss.</a:t>
            </a:r>
          </a:p>
          <a:p>
            <a:pPr algn="ctr"/>
            <a:r>
              <a:rPr lang="de-DE" b="0" dirty="0">
                <a:solidFill>
                  <a:schemeClr val="tx1"/>
                </a:solidFill>
              </a:rPr>
              <a:t>H</a:t>
            </a:r>
            <a:r>
              <a:rPr lang="de-DE" b="0" dirty="0" smtClean="0">
                <a:solidFill>
                  <a:schemeClr val="tx1"/>
                </a:solidFill>
              </a:rPr>
              <a:t>eute spielt die Orgel eine große Rolle für die </a:t>
            </a:r>
            <a:r>
              <a:rPr lang="de-DE" b="0" dirty="0" smtClean="0">
                <a:solidFill>
                  <a:schemeClr val="tx1"/>
                </a:solidFill>
              </a:rPr>
              <a:t>Gottesdienste </a:t>
            </a:r>
            <a:r>
              <a:rPr lang="de-DE" b="0" dirty="0" smtClean="0">
                <a:solidFill>
                  <a:schemeClr val="tx1"/>
                </a:solidFill>
              </a:rPr>
              <a:t>und </a:t>
            </a:r>
            <a:r>
              <a:rPr lang="de-DE" b="0" dirty="0" smtClean="0">
                <a:solidFill>
                  <a:schemeClr val="tx1"/>
                </a:solidFill>
              </a:rPr>
              <a:t>Konzerte, </a:t>
            </a:r>
            <a:r>
              <a:rPr lang="de-DE" b="0" dirty="0" smtClean="0">
                <a:solidFill>
                  <a:schemeClr val="tx1"/>
                </a:solidFill>
              </a:rPr>
              <a:t>die in der Kirche stattfinden. </a:t>
            </a:r>
            <a:endParaRPr lang="de-DE" b="0" dirty="0">
              <a:solidFill>
                <a:schemeClr val="tx1"/>
              </a:solidFill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7969" y="2154031"/>
            <a:ext cx="5148062" cy="3600000"/>
          </a:xfr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83393233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6323" y="623051"/>
            <a:ext cx="10058400" cy="877492"/>
          </a:xfrm>
        </p:spPr>
        <p:txBody>
          <a:bodyPr>
            <a:normAutofit/>
          </a:bodyPr>
          <a:lstStyle/>
          <a:p>
            <a:r>
              <a:rPr lang="de-DE" dirty="0" smtClean="0"/>
              <a:t>Altar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16323" y="901951"/>
            <a:ext cx="5614825" cy="582541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Das Altarbild ist ein </a:t>
            </a:r>
            <a:r>
              <a:rPr lang="de-DE" dirty="0" smtClean="0"/>
              <a:t>hochwertiges, </a:t>
            </a:r>
            <a:r>
              <a:rPr lang="de-DE" dirty="0"/>
              <a:t>von Peter Breuer um 1520 gefertigtes </a:t>
            </a:r>
            <a:r>
              <a:rPr lang="de-DE" dirty="0" smtClean="0"/>
              <a:t>Schnitzwerk. </a:t>
            </a:r>
            <a:r>
              <a:rPr lang="de-DE" dirty="0"/>
              <a:t>E</a:t>
            </a:r>
            <a:r>
              <a:rPr lang="de-DE" dirty="0" smtClean="0"/>
              <a:t>s </a:t>
            </a:r>
            <a:r>
              <a:rPr lang="de-DE" dirty="0"/>
              <a:t>zeigt die “Beweinung Jesu“. </a:t>
            </a:r>
          </a:p>
          <a:p>
            <a:pPr marL="0" indent="0">
              <a:buNone/>
            </a:pPr>
            <a:r>
              <a:rPr lang="de-DE" dirty="0"/>
              <a:t>Es befand sich auch schon in der alten Kirche und war zunächst verschollen.</a:t>
            </a:r>
          </a:p>
          <a:p>
            <a:pPr marL="0" indent="0">
              <a:buNone/>
            </a:pPr>
            <a:r>
              <a:rPr lang="de-DE" dirty="0"/>
              <a:t>1929 wurde es auf den Glockenboden wiederentdeckt.</a:t>
            </a:r>
          </a:p>
          <a:p>
            <a:pPr marL="0" indent="0">
              <a:buNone/>
            </a:pPr>
            <a:r>
              <a:rPr lang="de-DE" dirty="0"/>
              <a:t>1930 kam die goldene Umfassung dazu.</a:t>
            </a:r>
          </a:p>
          <a:p>
            <a:pPr marL="0" indent="0">
              <a:buNone/>
            </a:pPr>
            <a:r>
              <a:rPr lang="de-DE" dirty="0" smtClean="0"/>
              <a:t>Unterhalb </a:t>
            </a:r>
            <a:r>
              <a:rPr lang="de-DE" dirty="0"/>
              <a:t>des Schnitzwerkes befindet sich die Predella, diese zeigt 2 Gestalten, zum einen Getreideähren und Weintrauben. Diese stehen symbolisch für den Leib und das Blut Jesu</a:t>
            </a:r>
            <a:r>
              <a:rPr lang="de-DE" dirty="0" smtClean="0"/>
              <a:t>.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Der Korpus des Altars ist aus Waldheimer Serpentinit. Er wird wie auch die Kanzel und der Taufstein durch Paramente geschmückt. </a:t>
            </a:r>
          </a:p>
          <a:p>
            <a:endParaRPr lang="de-DE" dirty="0"/>
          </a:p>
        </p:txBody>
      </p:sp>
      <p:pic>
        <p:nvPicPr>
          <p:cNvPr id="2050" name="Picture 2" descr="C:\Temp\XPgrpwise\61090E51SVC8SVC8-PO11001717475150C1\image0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4" r="5284"/>
          <a:stretch/>
        </p:blipFill>
        <p:spPr bwMode="auto">
          <a:xfrm rot="5400000">
            <a:off x="6443049" y="960182"/>
            <a:ext cx="6045099" cy="4908516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65682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t="10590" r="16923" b="11815"/>
          <a:stretch/>
        </p:blipFill>
        <p:spPr>
          <a:xfrm rot="5400000">
            <a:off x="6821978" y="1239260"/>
            <a:ext cx="4863930" cy="5345258"/>
          </a:xfrm>
          <a:effectLst>
            <a:softEdge rad="88900"/>
          </a:effectLst>
        </p:spPr>
      </p:pic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10026" y="1479924"/>
            <a:ext cx="5345258" cy="4863931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9099" y="290550"/>
            <a:ext cx="10058400" cy="1609344"/>
          </a:xfrm>
        </p:spPr>
        <p:txBody>
          <a:bodyPr/>
          <a:lstStyle/>
          <a:p>
            <a:pPr algn="ctr"/>
            <a:r>
              <a:rPr lang="de-DE" dirty="0" smtClean="0"/>
              <a:t>Altarraum früher und heute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5215" y="5854771"/>
            <a:ext cx="4754880" cy="676656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FFFFFF"/>
                </a:solidFill>
              </a:rPr>
              <a:t>Aufnahme aus 1866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876503" y="5854771"/>
            <a:ext cx="4754880" cy="640080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FFFFFF"/>
                </a:solidFill>
              </a:rPr>
              <a:t>Aufnahme aus 2021 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33027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zart">
  <a:themeElements>
    <a:clrScheme name="Benutzerdefiniert 4">
      <a:dk1>
        <a:srgbClr val="000000"/>
      </a:dk1>
      <a:lt1>
        <a:srgbClr val="FBE6CE"/>
      </a:lt1>
      <a:dk2>
        <a:srgbClr val="637052"/>
      </a:dk2>
      <a:lt2>
        <a:srgbClr val="AB620D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Holzart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olzar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TM03090434[[fn=Holzart]]</Template>
  <TotalTime>0</TotalTime>
  <Words>855</Words>
  <Application>Microsoft Office PowerPoint</Application>
  <PresentationFormat>Breitbild</PresentationFormat>
  <Paragraphs>76</Paragraphs>
  <Slides>16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Calibri</vt:lpstr>
      <vt:lpstr>Rockwell</vt:lpstr>
      <vt:lpstr>Rockwell Condensed</vt:lpstr>
      <vt:lpstr>Wingdings</vt:lpstr>
      <vt:lpstr>Holzart</vt:lpstr>
      <vt:lpstr>Tag des offenen Denkmals 2021</vt:lpstr>
      <vt:lpstr>Trinitatiskirche </vt:lpstr>
      <vt:lpstr>Eingang</vt:lpstr>
      <vt:lpstr>Kirchturm</vt:lpstr>
      <vt:lpstr>Kirchenglocken</vt:lpstr>
      <vt:lpstr>Kirchenuhr </vt:lpstr>
      <vt:lpstr>orgel</vt:lpstr>
      <vt:lpstr>Altar</vt:lpstr>
      <vt:lpstr>Altarraum früher und heute</vt:lpstr>
      <vt:lpstr>Lesepult und Taufstein</vt:lpstr>
      <vt:lpstr>Anbau der Kirche</vt:lpstr>
      <vt:lpstr>Friedhofskapelle</vt:lpstr>
      <vt:lpstr>Pfarr- und Gemeindehaus </vt:lpstr>
      <vt:lpstr>Trinitatisfriedhof </vt:lpstr>
      <vt:lpstr>Vielen Dank für Ihr Interesse.  Wir hoffen, dass Ihnen der Tag des offenen Denkmals 2021, trotz der anderen Umstände, dennoch gefallen hat.  Bis nächstes Jahr und bleiben Sie Gesund! </vt:lpstr>
      <vt:lpstr>Quellen:</vt:lpstr>
    </vt:vector>
  </TitlesOfParts>
  <Company>Amt für Informationsverarbeitung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Tag des offenen denkmals 2021</dc:title>
  <dc:creator>Glaser Kimberly</dc:creator>
  <cp:lastModifiedBy>Fuchs Cathrin</cp:lastModifiedBy>
  <cp:revision>123</cp:revision>
  <dcterms:created xsi:type="dcterms:W3CDTF">2021-07-14T06:25:26Z</dcterms:created>
  <dcterms:modified xsi:type="dcterms:W3CDTF">2021-08-23T14:39:44Z</dcterms:modified>
</cp:coreProperties>
</file>